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</p:sldMasterIdLst>
  <p:notesMasterIdLst>
    <p:notesMasterId r:id="rId15"/>
  </p:notesMasterIdLst>
  <p:handoutMasterIdLst>
    <p:handoutMasterId r:id="rId27"/>
  </p:handoutMasterIdLst>
  <p:sldIdLst>
    <p:sldId id="256" r:id="rId13"/>
    <p:sldId id="308" r:id="rId14"/>
    <p:sldId id="430" r:id="rId16"/>
    <p:sldId id="431" r:id="rId17"/>
    <p:sldId id="432" r:id="rId18"/>
    <p:sldId id="434" r:id="rId19"/>
    <p:sldId id="436" r:id="rId20"/>
    <p:sldId id="437" r:id="rId21"/>
    <p:sldId id="438" r:id="rId22"/>
    <p:sldId id="439" r:id="rId23"/>
    <p:sldId id="442" r:id="rId24"/>
    <p:sldId id="441" r:id="rId25"/>
    <p:sldId id="444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3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wang\Desktop\&#21477;&#23376;&#20013;&#30340;&#27169;&#2433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149961214861675"/>
                  <c:y val="-0.028734882847490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19345394193094"/>
                  <c:y val="-0.005049512741090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201584280838"/>
                  <c:y val="0.002023727197844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[统计结果.xls]app描述统计!$B$13:$B$16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[统计结果.xls]app描述统计!$C$13:$C$16</c:f>
              <c:numCache>
                <c:formatCode>General</c:formatCode>
                <c:ptCount val="4"/>
                <c:pt idx="0">
                  <c:v>24573</c:v>
                </c:pt>
                <c:pt idx="1">
                  <c:v>28626</c:v>
                </c:pt>
                <c:pt idx="2">
                  <c:v>1816</c:v>
                </c:pt>
                <c:pt idx="3">
                  <c:v>3328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00221297615379146"/>
                  <c:y val="0.04859063088797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88135754633006"/>
                  <c:y val="-0.0732308947725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995239338584993"/>
                  <c:y val="0.0267273271879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[统计结果.xls]app句子级别统计!$C$7:$C$10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[统计结果.xls]app句子级别统计!$D$7:$D$10</c:f>
              <c:numCache>
                <c:formatCode>General</c:formatCode>
                <c:ptCount val="4"/>
                <c:pt idx="0">
                  <c:v>109065</c:v>
                </c:pt>
                <c:pt idx="1">
                  <c:v>319549</c:v>
                </c:pt>
                <c:pt idx="2">
                  <c:v>12579</c:v>
                </c:pt>
                <c:pt idx="3">
                  <c:v>26489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[sentence不同位置的情感值.xls]精炼数据!$B$2:$B$51</c:f>
              <c:numCache>
                <c:formatCode>General</c:formatCode>
                <c:ptCount val="50"/>
                <c:pt idx="0">
                  <c:v>0.1383252826</c:v>
                </c:pt>
                <c:pt idx="1">
                  <c:v>0.1415317349</c:v>
                </c:pt>
                <c:pt idx="2">
                  <c:v>0.1371763953</c:v>
                </c:pt>
                <c:pt idx="3">
                  <c:v>0.1342718908</c:v>
                </c:pt>
                <c:pt idx="4">
                  <c:v>0.1236186535</c:v>
                </c:pt>
                <c:pt idx="5">
                  <c:v>0.116474218</c:v>
                </c:pt>
                <c:pt idx="6">
                  <c:v>0.1094734022</c:v>
                </c:pt>
                <c:pt idx="7">
                  <c:v>0.1017242174</c:v>
                </c:pt>
                <c:pt idx="8">
                  <c:v>0.108458093</c:v>
                </c:pt>
                <c:pt idx="9">
                  <c:v>0.104188646</c:v>
                </c:pt>
                <c:pt idx="10">
                  <c:v>0.0939279618</c:v>
                </c:pt>
                <c:pt idx="11">
                  <c:v>0.0881867005</c:v>
                </c:pt>
                <c:pt idx="12">
                  <c:v>0.0865734894</c:v>
                </c:pt>
                <c:pt idx="13">
                  <c:v>0.0751806645</c:v>
                </c:pt>
                <c:pt idx="14">
                  <c:v>0.0711196627</c:v>
                </c:pt>
                <c:pt idx="15">
                  <c:v>0.0747011366</c:v>
                </c:pt>
                <c:pt idx="16">
                  <c:v>0.066202955</c:v>
                </c:pt>
                <c:pt idx="17">
                  <c:v>0.0832269711</c:v>
                </c:pt>
                <c:pt idx="18">
                  <c:v>0.0549375161</c:v>
                </c:pt>
                <c:pt idx="19">
                  <c:v>0.079215103</c:v>
                </c:pt>
                <c:pt idx="20">
                  <c:v>0.1024560391</c:v>
                </c:pt>
                <c:pt idx="21">
                  <c:v>0.0792643783</c:v>
                </c:pt>
                <c:pt idx="22">
                  <c:v>0.098702333</c:v>
                </c:pt>
                <c:pt idx="23">
                  <c:v>0.107404882</c:v>
                </c:pt>
                <c:pt idx="24">
                  <c:v>0.0825102194</c:v>
                </c:pt>
                <c:pt idx="25">
                  <c:v>0.0543957863</c:v>
                </c:pt>
                <c:pt idx="26">
                  <c:v>0.0506811178</c:v>
                </c:pt>
                <c:pt idx="27">
                  <c:v>0.0505137909</c:v>
                </c:pt>
                <c:pt idx="28">
                  <c:v>0.0424968125</c:v>
                </c:pt>
                <c:pt idx="29">
                  <c:v>0.0480460553</c:v>
                </c:pt>
                <c:pt idx="30">
                  <c:v>0.0383211999</c:v>
                </c:pt>
                <c:pt idx="31">
                  <c:v>0.0312757247</c:v>
                </c:pt>
                <c:pt idx="32">
                  <c:v>0.038056121</c:v>
                </c:pt>
                <c:pt idx="33">
                  <c:v>0.038491665</c:v>
                </c:pt>
                <c:pt idx="34">
                  <c:v>0.0271644338</c:v>
                </c:pt>
                <c:pt idx="35">
                  <c:v>0.021939442</c:v>
                </c:pt>
                <c:pt idx="36">
                  <c:v>0.0280634774</c:v>
                </c:pt>
                <c:pt idx="37">
                  <c:v>0.0409648172</c:v>
                </c:pt>
                <c:pt idx="38">
                  <c:v>0.0268189147</c:v>
                </c:pt>
                <c:pt idx="39">
                  <c:v>0.0340838883</c:v>
                </c:pt>
                <c:pt idx="40">
                  <c:v>0.0436752723</c:v>
                </c:pt>
                <c:pt idx="41">
                  <c:v>0.0369899551</c:v>
                </c:pt>
                <c:pt idx="42">
                  <c:v>0.0242935677</c:v>
                </c:pt>
                <c:pt idx="43">
                  <c:v>0.0371678305</c:v>
                </c:pt>
                <c:pt idx="44">
                  <c:v>0.0260555377</c:v>
                </c:pt>
                <c:pt idx="45">
                  <c:v>0.0153453089</c:v>
                </c:pt>
                <c:pt idx="46">
                  <c:v>0.0074719696</c:v>
                </c:pt>
                <c:pt idx="47">
                  <c:v>0.0112194249</c:v>
                </c:pt>
                <c:pt idx="48">
                  <c:v>0.0074137795</c:v>
                </c:pt>
                <c:pt idx="49">
                  <c:v>0.0026958043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079391"/>
        <c:axId val="978258375"/>
      </c:scatterChart>
      <c:valAx>
        <c:axId val="891079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8258375"/>
        <c:crosses val="autoZero"/>
        <c:crossBetween val="midCat"/>
      </c:valAx>
      <c:valAx>
        <c:axId val="978258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平均极性</a:t>
                </a:r>
              </a:p>
            </c:rich>
          </c:tx>
          <c:layout>
            <c:manualLayout>
              <c:xMode val="edge"/>
              <c:yMode val="edge"/>
              <c:x val="0.0305555555555556"/>
              <c:y val="0.351898148148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079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[sentence不同位置的情感值.xls]精炼数据!$C$2:$C$51</c:f>
              <c:numCache>
                <c:formatCode>General</c:formatCode>
                <c:ptCount val="50"/>
                <c:pt idx="0">
                  <c:v>0.352873192</c:v>
                </c:pt>
                <c:pt idx="1">
                  <c:v>0.3476707979</c:v>
                </c:pt>
                <c:pt idx="2">
                  <c:v>0.3352291706</c:v>
                </c:pt>
                <c:pt idx="3">
                  <c:v>0.3263490493</c:v>
                </c:pt>
                <c:pt idx="4">
                  <c:v>0.3192685127</c:v>
                </c:pt>
                <c:pt idx="5">
                  <c:v>0.3024387681</c:v>
                </c:pt>
                <c:pt idx="6">
                  <c:v>0.2888451163</c:v>
                </c:pt>
                <c:pt idx="7">
                  <c:v>0.2719298045</c:v>
                </c:pt>
                <c:pt idx="8">
                  <c:v>0.2752161993</c:v>
                </c:pt>
                <c:pt idx="9">
                  <c:v>0.2692387289</c:v>
                </c:pt>
                <c:pt idx="10">
                  <c:v>0.2390589039</c:v>
                </c:pt>
                <c:pt idx="11">
                  <c:v>0.2324462808</c:v>
                </c:pt>
                <c:pt idx="12">
                  <c:v>0.222974925</c:v>
                </c:pt>
                <c:pt idx="13">
                  <c:v>0.2042657309</c:v>
                </c:pt>
                <c:pt idx="14">
                  <c:v>0.1959086733</c:v>
                </c:pt>
                <c:pt idx="15">
                  <c:v>0.1952229304</c:v>
                </c:pt>
                <c:pt idx="16">
                  <c:v>0.1736438224</c:v>
                </c:pt>
                <c:pt idx="17">
                  <c:v>0.1893098476</c:v>
                </c:pt>
                <c:pt idx="18">
                  <c:v>0.1611600384</c:v>
                </c:pt>
                <c:pt idx="19">
                  <c:v>0.2550479571</c:v>
                </c:pt>
                <c:pt idx="20">
                  <c:v>0.1996513488</c:v>
                </c:pt>
                <c:pt idx="21">
                  <c:v>0.1988349742</c:v>
                </c:pt>
                <c:pt idx="22">
                  <c:v>0.213039154</c:v>
                </c:pt>
                <c:pt idx="23">
                  <c:v>0.1896797253</c:v>
                </c:pt>
                <c:pt idx="24">
                  <c:v>0.1736297901</c:v>
                </c:pt>
                <c:pt idx="25">
                  <c:v>0.1209460235</c:v>
                </c:pt>
                <c:pt idx="26">
                  <c:v>0.1298838564</c:v>
                </c:pt>
                <c:pt idx="27">
                  <c:v>0.1302724406</c:v>
                </c:pt>
                <c:pt idx="28">
                  <c:v>0.1039572133</c:v>
                </c:pt>
                <c:pt idx="29">
                  <c:v>0.11506006</c:v>
                </c:pt>
                <c:pt idx="30">
                  <c:v>0.0954435273</c:v>
                </c:pt>
                <c:pt idx="31">
                  <c:v>0.0930909047</c:v>
                </c:pt>
                <c:pt idx="32">
                  <c:v>0.1007479866</c:v>
                </c:pt>
                <c:pt idx="33">
                  <c:v>0.0902047553</c:v>
                </c:pt>
                <c:pt idx="34">
                  <c:v>0.0719148479</c:v>
                </c:pt>
                <c:pt idx="35">
                  <c:v>0.0664804098</c:v>
                </c:pt>
                <c:pt idx="36">
                  <c:v>0.0774311514</c:v>
                </c:pt>
                <c:pt idx="37">
                  <c:v>0.0871514316</c:v>
                </c:pt>
                <c:pt idx="38">
                  <c:v>0.0684740933</c:v>
                </c:pt>
                <c:pt idx="39">
                  <c:v>0.0654857635</c:v>
                </c:pt>
                <c:pt idx="40">
                  <c:v>0.0784604826</c:v>
                </c:pt>
                <c:pt idx="41">
                  <c:v>0.064778163</c:v>
                </c:pt>
                <c:pt idx="42">
                  <c:v>0.0581480538</c:v>
                </c:pt>
                <c:pt idx="43">
                  <c:v>0.0746780676</c:v>
                </c:pt>
                <c:pt idx="44">
                  <c:v>0.0689406563</c:v>
                </c:pt>
                <c:pt idx="45">
                  <c:v>0.0380237582</c:v>
                </c:pt>
                <c:pt idx="46">
                  <c:v>0.0274019471</c:v>
                </c:pt>
                <c:pt idx="47">
                  <c:v>0.0299647388</c:v>
                </c:pt>
                <c:pt idx="48">
                  <c:v>0.027059749</c:v>
                </c:pt>
                <c:pt idx="49">
                  <c:v>0.0248650837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872146"/>
        <c:axId val="665115627"/>
      </c:scatterChart>
      <c:valAx>
        <c:axId val="34987214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>
            <c:manualLayout>
              <c:xMode val="edge"/>
              <c:yMode val="edge"/>
              <c:x val="0.476916666666667"/>
              <c:y val="0.8736111111111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5115627"/>
        <c:crosses val="autoZero"/>
        <c:crossBetween val="midCat"/>
      </c:valAx>
      <c:valAx>
        <c:axId val="6651156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平均主观性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987214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54098302442461"/>
                  <c:y val="-0.04025424177034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 29%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60590033208437"/>
                  <c:y val="-0.009541587663219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6238454313946"/>
                  <c:y val="0.01004142523019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285505220975453"/>
                  <c:y val="-0.01228224164603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927751045256063"/>
                  <c:y val="0.003734976370412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857847689312438"/>
                  <c:y val="0.008940887861523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250315306464533"/>
                  <c:y val="0.01584596312451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0287492170736173"/>
                  <c:y val="0.01301941290325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[句子中的模式.xls]Sheet1!$A$2:$C$19</c:f>
              <c:multiLvlStrCache>
                <c:ptCount val="18"/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1</c:v>
                  </c:pt>
                  <c:pt idx="4">
                    <c:v>1</c:v>
                  </c:pt>
                  <c:pt idx="5">
                    <c:v>-1</c:v>
                  </c:pt>
                  <c:pt idx="6">
                    <c:v>0</c:v>
                  </c:pt>
                  <c:pt idx="7">
                    <c:v>-1</c:v>
                  </c:pt>
                  <c:pt idx="8">
                    <c:v>0</c:v>
                  </c:pt>
                  <c:pt idx="9">
                    <c:v>1</c:v>
                  </c:pt>
                  <c:pt idx="10">
                    <c:v>-1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0</c:v>
                  </c:pt>
                  <c:pt idx="15">
                    <c:v>0</c:v>
                  </c:pt>
                  <c:pt idx="16">
                    <c:v>-1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1</c:v>
                  </c:pt>
                  <c:pt idx="14">
                    <c:v>1</c:v>
                  </c:pt>
                  <c:pt idx="15">
                    <c:v>1</c:v>
                  </c:pt>
                  <c:pt idx="16">
                    <c:v>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0</c:v>
                  </c:pt>
                  <c:pt idx="4">
                    <c:v>-1</c:v>
                  </c:pt>
                  <c:pt idx="5">
                    <c:v>1</c:v>
                  </c:pt>
                  <c:pt idx="6">
                    <c:v>-1</c:v>
                  </c:pt>
                  <c:pt idx="7">
                    <c:v>0</c:v>
                  </c:pt>
                  <c:pt idx="8">
                    <c:v>1</c:v>
                  </c:pt>
                  <c:pt idx="9">
                    <c:v>-1</c:v>
                  </c:pt>
                  <c:pt idx="10">
                    <c:v>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1</c:v>
                  </c:pt>
                  <c:pt idx="15">
                    <c:v>-1</c:v>
                  </c:pt>
                  <c:pt idx="16">
                    <c:v>0</c:v>
                  </c:pt>
                  <c:pt idx="17">
                    <c:v>0</c:v>
                  </c:pt>
                </c:lvl>
              </c:multiLvlStrCache>
            </c:multiLvlStrRef>
          </c:cat>
          <c:val>
            <c:numRef>
              <c:f>[句子中的模式.xls]Sheet1!$D$2:$D$19</c:f>
              <c:numCache>
                <c:formatCode>General</c:formatCode>
                <c:ptCount val="18"/>
                <c:pt idx="0">
                  <c:v>7413</c:v>
                </c:pt>
                <c:pt idx="1">
                  <c:v>2316</c:v>
                </c:pt>
                <c:pt idx="2">
                  <c:v>2174</c:v>
                </c:pt>
                <c:pt idx="3">
                  <c:v>1723</c:v>
                </c:pt>
                <c:pt idx="4">
                  <c:v>1584</c:v>
                </c:pt>
                <c:pt idx="5">
                  <c:v>1528</c:v>
                </c:pt>
                <c:pt idx="6">
                  <c:v>1496</c:v>
                </c:pt>
                <c:pt idx="7">
                  <c:v>1390</c:v>
                </c:pt>
                <c:pt idx="8">
                  <c:v>1254</c:v>
                </c:pt>
                <c:pt idx="9">
                  <c:v>597</c:v>
                </c:pt>
                <c:pt idx="10">
                  <c:v>588</c:v>
                </c:pt>
                <c:pt idx="11">
                  <c:v>545</c:v>
                </c:pt>
                <c:pt idx="12">
                  <c:v>527</c:v>
                </c:pt>
                <c:pt idx="13">
                  <c:v>495</c:v>
                </c:pt>
                <c:pt idx="14">
                  <c:v>490</c:v>
                </c:pt>
                <c:pt idx="15">
                  <c:v>459</c:v>
                </c:pt>
                <c:pt idx="16">
                  <c:v>411</c:v>
                </c:pt>
                <c:pt idx="17">
                  <c:v>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</a:t>
            </a:r>
            <a:r>
              <a:rPr lang="zh-CN" altLang="en-US"/>
              <a:t>个句子可以发挥的空间是不同的。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（未考虑变化缓慢的情况）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16.xml"/><Relationship Id="rId3" Type="http://schemas.openxmlformats.org/officeDocument/2006/relationships/image" Target="../media/image16.emf"/><Relationship Id="rId2" Type="http://schemas.openxmlformats.org/officeDocument/2006/relationships/oleObject" Target="../embeddings/oleObject5.bin"/><Relationship Id="rId1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4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60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4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8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250305" y="5789295"/>
            <a:ext cx="79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3225" y="6249670"/>
            <a:ext cx="4869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sz="2400" b="1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865" y="1333500"/>
            <a:ext cx="4714240" cy="5307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为何存在消极的情感？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针对非常消极句子（</a:t>
            </a:r>
            <a:r>
              <a:rPr lang="en-US" altLang="zh-CN" sz="1400"/>
              <a:t>polarity &lt; - 0.5</a:t>
            </a:r>
            <a:r>
              <a:rPr lang="zh-CN" altLang="en-US" sz="1400"/>
              <a:t>）</a:t>
            </a:r>
            <a:r>
              <a:rPr lang="en-US" altLang="zh-CN" sz="1400"/>
              <a:t>1766</a:t>
            </a:r>
            <a:r>
              <a:rPr lang="zh-CN" altLang="en-US" sz="1400"/>
              <a:t>条，抽查。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1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hero does all the</a:t>
            </a:r>
            <a:r>
              <a:rPr lang="zh-CN" altLang="en-US" sz="1400">
                <a:solidFill>
                  <a:srgbClr val="FF0000"/>
                </a:solidFill>
              </a:rPr>
              <a:t> boring</a:t>
            </a:r>
            <a:r>
              <a:rPr lang="zh-CN" altLang="en-US" sz="1400"/>
              <a:t> grinding while you are away!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（你的英雄在你离开的时候做所有无聊的事！）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2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sick </a:t>
            </a:r>
            <a:r>
              <a:rPr lang="zh-CN" altLang="en-US" sz="1400"/>
              <a:t>spending all your money on </a:t>
            </a:r>
            <a:r>
              <a:rPr lang="zh-CN" altLang="en-US" sz="1400">
                <a:solidFill>
                  <a:srgbClr val="FF0000"/>
                </a:solidFill>
              </a:rPr>
              <a:t>overpriced</a:t>
            </a:r>
            <a:r>
              <a:rPr lang="zh-CN" altLang="en-US" sz="1400"/>
              <a:t> plans, </a:t>
            </a:r>
            <a:r>
              <a:rPr lang="zh-CN" altLang="en-US" sz="1400">
                <a:solidFill>
                  <a:srgbClr val="FF0000"/>
                </a:solidFill>
              </a:rPr>
              <a:t>complicated</a:t>
            </a:r>
            <a:r>
              <a:rPr lang="zh-CN" altLang="en-US" sz="1400"/>
              <a:t> policies, and </a:t>
            </a:r>
            <a:r>
              <a:rPr lang="zh-CN" altLang="en-US" sz="1400">
                <a:solidFill>
                  <a:srgbClr val="FF0000"/>
                </a:solidFill>
              </a:rPr>
              <a:t>cheesy</a:t>
            </a:r>
            <a:r>
              <a:rPr lang="zh-CN" altLang="en-US" sz="1400"/>
              <a:t> car insurance agents?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（生病把你所有的钱花在昂贵的计划、复杂的政策和俗气的汽车保险代理上？）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3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mission, if you survive, is to </a:t>
            </a:r>
            <a:r>
              <a:rPr lang="zh-CN" altLang="en-US" sz="1400">
                <a:solidFill>
                  <a:srgbClr val="FF0000"/>
                </a:solidFill>
              </a:rPr>
              <a:t>mercilessly spam</a:t>
            </a:r>
            <a:r>
              <a:rPr lang="zh-CN" altLang="en-US" sz="1400"/>
              <a:t> the end user.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（你的任务，如果你幸存下来，是无情的垃圾邮件的最终用户。）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726430" y="2535555"/>
            <a:ext cx="2960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模式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建立困难场景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克服困难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结果分析：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首部的句子 </a:t>
            </a:r>
            <a:r>
              <a:rPr lang="zh-CN" altLang="en-US" sz="1400"/>
              <a:t>更加积极，也较主观。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整体上随着句子在描述中的位置，情感值呈现</a:t>
            </a:r>
            <a:r>
              <a:rPr lang="zh-CN" altLang="en-US" sz="1400">
                <a:solidFill>
                  <a:srgbClr val="FF0000"/>
                </a:solidFill>
              </a:rPr>
              <a:t>下降趋势</a:t>
            </a:r>
            <a:r>
              <a:rPr lang="zh-CN" altLang="en-US" sz="1400"/>
              <a:t>，但是在</a:t>
            </a:r>
            <a:r>
              <a:rPr lang="zh-CN" altLang="en-US" sz="1400">
                <a:solidFill>
                  <a:srgbClr val="FF0000"/>
                </a:solidFill>
              </a:rPr>
              <a:t>句子序号</a:t>
            </a:r>
            <a:r>
              <a:rPr lang="en-US" altLang="zh-CN" sz="1400">
                <a:solidFill>
                  <a:srgbClr val="FF0000"/>
                </a:solidFill>
              </a:rPr>
              <a:t>20</a:t>
            </a:r>
            <a:r>
              <a:rPr lang="zh-CN" altLang="en-US" sz="1400">
                <a:solidFill>
                  <a:srgbClr val="FF0000"/>
                </a:solidFill>
              </a:rPr>
              <a:t>左右</a:t>
            </a:r>
            <a:r>
              <a:rPr lang="zh-CN" altLang="en-US" sz="1400"/>
              <a:t>情感值再次上升。（该范围内，</a:t>
            </a:r>
            <a:r>
              <a:rPr lang="zh-CN" altLang="en-US" sz="1400">
                <a:solidFill>
                  <a:srgbClr val="FF0000"/>
                </a:solidFill>
              </a:rPr>
              <a:t>语句接近结尾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231765" y="3388995"/>
            <a:ext cx="369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：不同位置的句子的平均极性。（前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</a:t>
            </a:r>
            <a:r>
              <a:rPr lang="zh-CN" altLang="en-US" sz="1200">
                <a:sym typeface="+mn-ea"/>
              </a:rPr>
              <a:t>）</a:t>
            </a:r>
            <a:endParaRPr lang="zh-CN" altLang="en-US" sz="1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435" y="598487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：不同位置的句子的平均主观性。（前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</a:t>
            </a:r>
            <a:r>
              <a:rPr lang="zh-CN" altLang="en-US" sz="1200">
                <a:sym typeface="+mn-ea"/>
              </a:rPr>
              <a:t>）</a:t>
            </a:r>
            <a:endParaRPr lang="zh-CN" altLang="en-US" sz="1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graphicFrame>
        <p:nvGraphicFramePr>
          <p:cNvPr id="11" name="图表 10"/>
          <p:cNvGraphicFramePr/>
          <p:nvPr/>
        </p:nvGraphicFramePr>
        <p:xfrm>
          <a:off x="5360035" y="1231900"/>
          <a:ext cx="3562985" cy="21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360035" y="3824605"/>
          <a:ext cx="3509010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847590" y="3542665"/>
            <a:ext cx="405193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109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描述的表达模式（发现的模式有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种，用三位数表示）。首位表示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，尾部数字表示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5257165" y="3956685"/>
          <a:ext cx="3587750" cy="22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559800" imgH="5410200" progId="Visio.Drawing.15">
                  <p:embed/>
                </p:oleObj>
              </mc:Choice>
              <mc:Fallback>
                <p:oleObj name="" r:id="rId2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165" y="3956685"/>
                        <a:ext cx="3587750" cy="2265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132705" y="6294120"/>
            <a:ext cx="29444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4539615" y="1036320"/>
          <a:ext cx="4520565" cy="250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5585" y="1234440"/>
            <a:ext cx="3256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000</a:t>
            </a:r>
            <a:r>
              <a:rPr lang="zh-CN" altLang="en-US"/>
              <a:t>】平缓介绍。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101</a:t>
            </a:r>
            <a:r>
              <a:rPr lang="zh-CN" altLang="en-US"/>
              <a:t>】开头、结尾情感呈上升趋势，中间平缓。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80790" y="268732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04800" algn="ctr"/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4-7 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3780790" y="296291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3691255" y="2687320"/>
            <a:ext cx="504825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780790" y="567944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图：抽取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6330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描述的情感极性值与其平均评分之间的关系。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2240" y="1626870"/>
            <a:ext cx="26301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/>
              <a:t>结果分析：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下部分呈现倒三角形。（中性易得最低分）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一定程度上，含有消极情感的</a:t>
            </a:r>
            <a:r>
              <a:rPr lang="en-US" altLang="zh-CN" sz="1600"/>
              <a:t>App</a:t>
            </a:r>
            <a:r>
              <a:rPr lang="zh-CN" altLang="en-US" sz="1600"/>
              <a:t>反而有助于取得高分。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840000">
            <a:off x="-3117215" y="3258185"/>
            <a:ext cx="5541645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62790" y="3798515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情感角度：提供者表达方式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720090" y="138620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提供者的情感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32530" y="1977390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01235" y="1481455"/>
            <a:ext cx="31508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提供者期待的用户体验与用户反馈（评分等）有何关系？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07990" y="1529715"/>
            <a:ext cx="28448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/>
              <a:t>App</a:t>
            </a:r>
            <a:r>
              <a:rPr lang="zh-CN" altLang="zh-CN" sz="1400"/>
              <a:t>描述：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简短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精心编制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具有表达力</a:t>
            </a:r>
            <a:endParaRPr lang="zh-CN" altLang="zh-CN" sz="1400"/>
          </a:p>
        </p:txBody>
      </p:sp>
      <p:sp>
        <p:nvSpPr>
          <p:cNvPr id="9" name="文本框 8"/>
          <p:cNvSpPr txBox="1"/>
          <p:nvPr/>
        </p:nvSpPr>
        <p:spPr>
          <a:xfrm>
            <a:off x="735330" y="1464310"/>
            <a:ext cx="47726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情感信息：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极性（</a:t>
            </a:r>
            <a:r>
              <a:rPr lang="en-US" altLang="zh-CN" sz="1400"/>
              <a:t>polarity</a:t>
            </a:r>
            <a:r>
              <a:rPr lang="zh-CN" altLang="en-US" sz="1400"/>
              <a:t>）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692785" y="3899535"/>
            <a:ext cx="7994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（感情角度）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 -1.0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表示消极，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表示积极。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subjectivity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（真实性角度）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[0.0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表示客观，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表示主观。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3940810" y="2894965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0810" y="2894965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868420" y="581533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 algn="ctr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endParaRPr lang="zh-CN" altLang="en-US"/>
          </a:p>
        </p:txBody>
      </p:sp>
      <p:pic>
        <p:nvPicPr>
          <p:cNvPr id="-2147482609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1772920"/>
            <a:ext cx="5146675" cy="826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表达方式：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9725" y="2929255"/>
            <a:ext cx="28638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说明：</a:t>
            </a:r>
            <a:endParaRPr lang="zh-CN" altLang="en-US" sz="1600"/>
          </a:p>
          <a:p>
            <a:r>
              <a:rPr lang="en-US" altLang="zh-CN" sz="1600" b="1"/>
              <a:t>paragraph</a:t>
            </a:r>
            <a:r>
              <a:rPr lang="en-US" altLang="zh-CN" sz="1600"/>
              <a:t> : App</a:t>
            </a:r>
            <a:r>
              <a:rPr lang="zh-CN" altLang="en-US" sz="1600"/>
              <a:t>描述。</a:t>
            </a:r>
            <a:endParaRPr lang="zh-CN" altLang="en-US" sz="1600"/>
          </a:p>
          <a:p>
            <a:r>
              <a:rPr lang="en-US" altLang="zh-CN" sz="1600" b="1"/>
              <a:t>position </a:t>
            </a:r>
            <a:r>
              <a:rPr lang="zh-CN" altLang="en-US" sz="1600"/>
              <a:t>：表示某个句子在</a:t>
            </a:r>
            <a:r>
              <a:rPr lang="en-US" altLang="zh-CN" sz="1600"/>
              <a:t>App</a:t>
            </a:r>
            <a:r>
              <a:rPr lang="zh-CN" altLang="en-US" sz="1600"/>
              <a:t>描述中的位置。（有限）</a:t>
            </a:r>
            <a:endParaRPr lang="zh-CN" altLang="en-US" sz="1600"/>
          </a:p>
          <a:p>
            <a:r>
              <a:rPr lang="en-US" altLang="zh-CN" sz="1600" b="1"/>
              <a:t>emotion </a:t>
            </a:r>
            <a:r>
              <a:rPr lang="en-US" altLang="zh-CN" sz="1600"/>
              <a:t>: </a:t>
            </a:r>
            <a:r>
              <a:rPr lang="zh-CN" altLang="en-US" sz="1600"/>
              <a:t>相应句子的情感值。</a:t>
            </a:r>
            <a:endParaRPr lang="zh-CN" altLang="en-US" sz="1600"/>
          </a:p>
          <a:p>
            <a:r>
              <a:rPr lang="en-US" altLang="zh-CN" sz="1600" b="1"/>
              <a:t>length </a:t>
            </a:r>
            <a:r>
              <a:rPr lang="en-US" altLang="zh-CN" sz="1600"/>
              <a:t>: App</a:t>
            </a:r>
            <a:r>
              <a:rPr lang="zh-CN" altLang="en-US" sz="1600"/>
              <a:t>描述中句子个数。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</a:t>
            </a:r>
            <a:r>
              <a:rPr lang="zh-CN" altLang="en-US"/>
              <a:t>模式刻画：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521075" y="1871345"/>
          <a:ext cx="557784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1075" y="1871345"/>
                        <a:ext cx="5577840" cy="3520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606800" y="553529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为何通过上升、下降来刻画状态？（寻找文献支持）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683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表达模式刻画：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74040" y="1653540"/>
            <a:ext cx="4405630" cy="2940685"/>
            <a:chOff x="2814" y="3037"/>
            <a:chExt cx="6938" cy="4631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-2147482607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814" y="4808"/>
              <a:ext cx="6173" cy="1184"/>
              <a:chOff x="2814" y="4808"/>
              <a:chExt cx="6173" cy="1184"/>
            </a:xfrm>
          </p:grpSpPr>
          <p:pic>
            <p:nvPicPr>
              <p:cNvPr id="-2147482606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3" y="4808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518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14" y="6632"/>
              <a:ext cx="6939" cy="1036"/>
              <a:chOff x="2814" y="6632"/>
              <a:chExt cx="6939" cy="1036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" y="6632"/>
                <a:ext cx="6072" cy="10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814" y="693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1032510" y="6503035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图：表达模式规则说明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854710" y="4692015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4" imgW="9791700" imgH="5930900" progId="Visio.Drawing.15">
                  <p:embed/>
                </p:oleObj>
              </mc:Choice>
              <mc:Fallback>
                <p:oleObj name="" r:id="rId4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710" y="4692015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94" name="对象 1073742893"/>
          <p:cNvGraphicFramePr>
            <a:graphicFrameLocks noChangeAspect="1"/>
          </p:cNvGraphicFramePr>
          <p:nvPr/>
        </p:nvGraphicFramePr>
        <p:xfrm>
          <a:off x="1532890" y="2191385"/>
          <a:ext cx="6078220" cy="329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299200" imgH="3416300" progId="Visio.Drawing.15">
                  <p:embed/>
                </p:oleObj>
              </mc:Choice>
              <mc:Fallback>
                <p:oleObj name="" r:id="rId1" imgW="6299200" imgH="34163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2890" y="2191385"/>
                        <a:ext cx="6078220" cy="3293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486785" y="548513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图：研究路线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</a:t>
            </a:r>
            <a:r>
              <a:rPr lang="en-US" altLang="zh-CN"/>
              <a:t>App</a:t>
            </a:r>
            <a:r>
              <a:rPr lang="zh-CN" altLang="en-US"/>
              <a:t>描述级别</a:t>
            </a:r>
            <a:r>
              <a:rPr lang="zh-CN" altLang="en-US"/>
              <a:t>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较主观和较客观出现的数量接近</a:t>
            </a:r>
            <a:endParaRPr lang="zh-CN" altLang="en-US" sz="1400"/>
          </a:p>
        </p:txBody>
      </p:sp>
      <p:graphicFrame>
        <p:nvGraphicFramePr>
          <p:cNvPr id="3" name="图表 2"/>
          <p:cNvGraphicFramePr/>
          <p:nvPr/>
        </p:nvGraphicFramePr>
        <p:xfrm>
          <a:off x="5012690" y="1296035"/>
          <a:ext cx="3437890" cy="209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1800" y="3388995"/>
            <a:ext cx="302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58343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描述的情感（极性）分布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25085" y="3757295"/>
          <a:ext cx="356171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2435" y="5984875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46</a:t>
            </a:r>
            <a:r>
              <a:rPr lang="zh-CN" altLang="en-US" sz="1200">
                <a:sym typeface="+mn-ea"/>
              </a:rPr>
              <a:t>万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描述句子的情感（极性）分布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397129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结果：（句子级别）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少部分含有消极的情感（与整体相似）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较客观句子数量 </a:t>
            </a:r>
            <a:r>
              <a:rPr lang="en-US" altLang="zh-CN" sz="1400"/>
              <a:t>=  3 *  </a:t>
            </a:r>
            <a:r>
              <a:rPr lang="zh-CN" altLang="en-US" sz="1400"/>
              <a:t>较主观句子数量</a:t>
            </a:r>
            <a:r>
              <a:rPr lang="zh-CN" altLang="en-US" sz="1400"/>
              <a:t>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1868</Words>
  <Application>WPS 演示</Application>
  <PresentationFormat>全屏显示(4:3)</PresentationFormat>
  <Paragraphs>185</Paragraphs>
  <Slides>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Excel.Chart.8</vt:lpstr>
      <vt:lpstr>Visio.Drawing.15</vt:lpstr>
      <vt:lpstr>Visio.Drawing.15</vt:lpstr>
      <vt:lpstr>Visio.Drawing.15</vt:lpstr>
      <vt:lpstr>Visio.Drawing.15</vt:lpstr>
      <vt:lpstr>面向提供者的移动应用数据分析</vt:lpstr>
      <vt:lpstr>内容</vt:lpstr>
      <vt:lpstr>情感角度：提供者表达方式</vt:lpstr>
      <vt:lpstr>情感角度：提供者表达方式</vt:lpstr>
      <vt:lpstr>情感角度 - 建模</vt:lpstr>
      <vt:lpstr>情感角度 - 建模</vt:lpstr>
      <vt:lpstr>情感角度 - 建模</vt:lpstr>
      <vt:lpstr>情感角度 - 建模</vt:lpstr>
      <vt:lpstr>情感角度 - 实验</vt:lpstr>
      <vt:lpstr>情感角度 - 实验</vt:lpstr>
      <vt:lpstr>情感角度 - 实验</vt:lpstr>
      <vt:lpstr>情感角度 - 实验</vt:lpstr>
      <vt:lpstr>情感角度 - 实验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995</cp:revision>
  <dcterms:created xsi:type="dcterms:W3CDTF">2013-09-17T06:24:00Z</dcterms:created>
  <dcterms:modified xsi:type="dcterms:W3CDTF">2017-11-29T12:19:47Z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